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7562088" cy="10689336"/>
  <p:notesSz cx="10689336" cy="756208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_BRANDED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283464"/>
            <a:ext cx="137160" cy="137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310896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environmentalreport.eu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160520" y="310896"/>
            <a:ext cx="28346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SME ESG Disclosure Package Template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548640" y="10131552"/>
            <a:ext cx="644652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pic>
        <p:nvPicPr>
          <p:cNvPr id="6" name="Image 1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149840"/>
            <a:ext cx="109728" cy="1097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3232" y="10158984"/>
            <a:ext cx="37490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using EnvironmentalReport.eu tools</a:t>
            </a:r>
            <a:endParaRPr lang="en-US" sz="800" dirty="0"/>
          </a:p>
        </p:txBody>
      </p:sp>
      <p:sp>
        <p:nvSpPr>
          <p:cNvPr id="8" name="Text 4"/>
          <p:cNvSpPr/>
          <p:nvPr/>
        </p:nvSpPr>
        <p:spPr>
          <a:xfrm>
            <a:off x="3108960" y="10287000"/>
            <a:ext cx="3886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1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document is not presented as a full CSRD / ESRS sustainability report</a:t>
            </a:r>
            <a:endParaRPr lang="en-US" sz="7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859536"/>
            <a:ext cx="6446520" cy="2340864"/>
          </a:xfrm>
          <a:prstGeom prst="roundRect">
            <a:avLst>
              <a:gd name="adj" fmla="val 3125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86384" y="1060704"/>
            <a:ext cx="5943600" cy="9875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SME ESG Disclosure Package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86384" y="2103120"/>
            <a:ext cx="59436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VSME Basic-aligned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2377440" y="2359152"/>
            <a:ext cx="2788920" cy="0"/>
          </a:xfrm>
          <a:prstGeom prst="line">
            <a:avLst/>
          </a:prstGeom>
          <a:noFill/>
          <a:ln w="12700">
            <a:solidFill>
              <a:srgbClr val="B7DA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2414016"/>
            <a:ext cx="5943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Environmental | Social | Governance</a:t>
            </a:r>
            <a:endParaRPr lang="en-US" sz="920" dirty="0"/>
          </a:p>
        </p:txBody>
      </p:sp>
      <p:sp>
        <p:nvSpPr>
          <p:cNvPr id="7" name="Shape 5"/>
          <p:cNvSpPr/>
          <p:nvPr/>
        </p:nvSpPr>
        <p:spPr>
          <a:xfrm>
            <a:off x="2377440" y="3401568"/>
            <a:ext cx="2788920" cy="1133856"/>
          </a:xfrm>
          <a:prstGeom prst="roundRect">
            <a:avLst>
              <a:gd name="adj" fmla="val 6452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505456" y="3895344"/>
            <a:ext cx="2532888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Company logo (optional)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896112" y="4773168"/>
            <a:ext cx="5751576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60704" y="5010912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Company name: ________________________________</a:t>
            </a:r>
            <a:endParaRPr lang="en-US" sz="920" dirty="0"/>
          </a:p>
        </p:txBody>
      </p:sp>
      <p:sp>
        <p:nvSpPr>
          <p:cNvPr id="11" name="Text 9"/>
          <p:cNvSpPr/>
          <p:nvPr/>
        </p:nvSpPr>
        <p:spPr>
          <a:xfrm>
            <a:off x="1060704" y="5303520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Country: ______________________________________</a:t>
            </a:r>
            <a:endParaRPr lang="en-US" sz="920" dirty="0"/>
          </a:p>
        </p:txBody>
      </p:sp>
      <p:sp>
        <p:nvSpPr>
          <p:cNvPr id="12" name="Text 10"/>
          <p:cNvSpPr/>
          <p:nvPr/>
        </p:nvSpPr>
        <p:spPr>
          <a:xfrm>
            <a:off x="1060704" y="5596128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Reporting year: ________________________________</a:t>
            </a:r>
            <a:endParaRPr lang="en-US" sz="920" dirty="0"/>
          </a:p>
        </p:txBody>
      </p:sp>
      <p:sp>
        <p:nvSpPr>
          <p:cNvPr id="13" name="Text 11"/>
          <p:cNvSpPr/>
          <p:nvPr/>
        </p:nvSpPr>
        <p:spPr>
          <a:xfrm>
            <a:off x="1060704" y="5888736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Date: __________________________________________</a:t>
            </a:r>
            <a:endParaRPr lang="en-US" sz="920" dirty="0"/>
          </a:p>
        </p:txBody>
      </p:sp>
      <p:sp>
        <p:nvSpPr>
          <p:cNvPr id="14" name="Shape 12"/>
          <p:cNvSpPr/>
          <p:nvPr/>
        </p:nvSpPr>
        <p:spPr>
          <a:xfrm>
            <a:off x="896112" y="6419088"/>
            <a:ext cx="5751576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60704" y="6547104"/>
            <a:ext cx="21945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Documents included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060704" y="6803136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Environmental Report</a:t>
            </a:r>
            <a:endParaRPr lang="en-US" sz="880" dirty="0"/>
          </a:p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Social &amp; Governance Disclosure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896112" y="7644384"/>
            <a:ext cx="5751576" cy="2139696"/>
          </a:xfrm>
          <a:prstGeom prst="roundRect">
            <a:avLst>
              <a:gd name="adj" fmla="val 3419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0704" y="77724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Framework note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1060704" y="7973568"/>
            <a:ext cx="5449824" cy="67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disclosure follows the simplified SME sustainability disclosure approach aligned with the VSME Basic framework.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1060704" y="8705088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package may be used for: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1060704" y="8887968"/>
            <a:ext cx="5449824" cy="85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supplier ESG screening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bank sustainability assessments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investor information requests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general sustainability transparency</a:t>
            </a:r>
            <a:endParaRPr lang="en-US" sz="8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VSME Basic ESG Disclosure for SMEs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Supply-chain ready format with simplified VSME Basic-aligned terminology.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914400"/>
          </a:xfrm>
          <a:prstGeom prst="roundRect">
            <a:avLst>
              <a:gd name="adj" fmla="val 800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645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Purpose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1993392"/>
            <a:ext cx="6172200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disclosure provides a practical SME format to report Social and Governance information aligned with the VSME Basic approach and common supplier ESG screening expectations.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548640" y="2761488"/>
            <a:ext cx="6446520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76656" y="287121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Section: Management Statement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76656" y="3054096"/>
            <a:ext cx="6163056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company recognizes the importance of responsible environmental, social and governance practices. This disclosure provides a summary of environmental, social and governance information for the reporting period.</a:t>
            </a:r>
            <a:endParaRPr lang="en-US" sz="840" dirty="0"/>
          </a:p>
        </p:txBody>
      </p:sp>
      <p:sp>
        <p:nvSpPr>
          <p:cNvPr id="11" name="Text 9"/>
          <p:cNvSpPr/>
          <p:nvPr/>
        </p:nvSpPr>
        <p:spPr>
          <a:xfrm>
            <a:off x="676656" y="3602736"/>
            <a:ext cx="40233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Additional statement from management (optional):</a:t>
            </a:r>
            <a:endParaRPr lang="en-US" sz="860" dirty="0"/>
          </a:p>
        </p:txBody>
      </p:sp>
      <p:sp>
        <p:nvSpPr>
          <p:cNvPr id="12" name="Text 10"/>
          <p:cNvSpPr/>
          <p:nvPr/>
        </p:nvSpPr>
        <p:spPr>
          <a:xfrm>
            <a:off x="676656" y="37673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[Text field - max 5-6 sentences]</a:t>
            </a:r>
            <a:endParaRPr lang="en-US" sz="780" dirty="0"/>
          </a:p>
        </p:txBody>
      </p:sp>
      <p:sp>
        <p:nvSpPr>
          <p:cNvPr id="13" name="Shape 11"/>
          <p:cNvSpPr/>
          <p:nvPr/>
        </p:nvSpPr>
        <p:spPr>
          <a:xfrm>
            <a:off x="676656" y="3968496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76656" y="418795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76656" y="440740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76656" y="4626864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76656" y="4846320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48640" y="5468112"/>
            <a:ext cx="6446520" cy="2157984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5577840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Section: Reporting Scope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76656" y="5760720"/>
            <a:ext cx="6163056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ESG disclosure covers the operational activities of the company for the reporting period stated below.</a:t>
            </a:r>
            <a:endParaRPr lang="en-US" sz="840" dirty="0"/>
          </a:p>
        </p:txBody>
      </p:sp>
      <p:sp>
        <p:nvSpPr>
          <p:cNvPr id="21" name="Text 19"/>
          <p:cNvSpPr/>
          <p:nvPr/>
        </p:nvSpPr>
        <p:spPr>
          <a:xfrm>
            <a:off x="676656" y="6089904"/>
            <a:ext cx="21945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Reporting year: ______</a:t>
            </a:r>
            <a:endParaRPr lang="en-US" sz="860" dirty="0"/>
          </a:p>
        </p:txBody>
      </p:sp>
      <p:sp>
        <p:nvSpPr>
          <p:cNvPr id="22" name="Text 20"/>
          <p:cNvSpPr/>
          <p:nvPr/>
        </p:nvSpPr>
        <p:spPr>
          <a:xfrm>
            <a:off x="676656" y="6309360"/>
            <a:ext cx="34747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Country / countries of operation: ______</a:t>
            </a:r>
            <a:endParaRPr lang="en-US" sz="860" dirty="0"/>
          </a:p>
        </p:txBody>
      </p:sp>
      <p:sp>
        <p:nvSpPr>
          <p:cNvPr id="23" name="Text 21"/>
          <p:cNvSpPr/>
          <p:nvPr/>
        </p:nvSpPr>
        <p:spPr>
          <a:xfrm>
            <a:off x="676656" y="6528816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Optional description: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676656" y="674827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76656" y="696772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7168896"/>
            <a:ext cx="616305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Example: This disclosure covers the operations of the company in Slovakia for the reporting year 2025.</a:t>
            </a:r>
            <a:endParaRPr lang="en-US" sz="780" dirty="0"/>
          </a:p>
        </p:txBody>
      </p:sp>
      <p:sp>
        <p:nvSpPr>
          <p:cNvPr id="27" name="Shape 25"/>
          <p:cNvSpPr/>
          <p:nvPr/>
        </p:nvSpPr>
        <p:spPr>
          <a:xfrm>
            <a:off x="548640" y="777240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76656" y="7882128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Framework note</a:t>
            </a:r>
            <a:endParaRPr lang="en-US" sz="960" dirty="0"/>
          </a:p>
        </p:txBody>
      </p:sp>
      <p:sp>
        <p:nvSpPr>
          <p:cNvPr id="29" name="Text 27"/>
          <p:cNvSpPr/>
          <p:nvPr/>
        </p:nvSpPr>
        <p:spPr>
          <a:xfrm>
            <a:off x="676656" y="8065008"/>
            <a:ext cx="56692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 label: SME ESG Disclosure Package (VSME Basic-aligned)</a:t>
            </a:r>
            <a:endParaRPr lang="en-US" sz="840" dirty="0"/>
          </a:p>
        </p:txBody>
      </p:sp>
      <p:sp>
        <p:nvSpPr>
          <p:cNvPr id="30" name="Text 28"/>
          <p:cNvSpPr/>
          <p:nvPr/>
        </p:nvSpPr>
        <p:spPr>
          <a:xfrm>
            <a:off x="676656" y="8247888"/>
            <a:ext cx="616305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disclosure follows the simplified SME sustainability disclosure approach aligned with the VSME Basic framework.</a:t>
            </a:r>
            <a:endParaRPr lang="en-US" sz="8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1 and Section 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Company Information + Workforce Profile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1 - Company Information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644652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619048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Company name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676656" y="2432304"/>
            <a:ext cx="619048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7665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Reporting year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7665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84048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6849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Country / countries of operation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396849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8640" y="3419856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76656" y="3493008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2 - Workforce Profile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548640" y="3785616"/>
            <a:ext cx="6446520" cy="950976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3895344"/>
            <a:ext cx="6172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Total number of employees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676656" y="4114800"/>
            <a:ext cx="617220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76656" y="4297680"/>
            <a:ext cx="6172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 source (optional): [] payroll system   [] HR records   [] accounting   [] other: _____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Employees by contract type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76656" y="513892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Permanent employees: _____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76656" y="532180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Temporary employees: _____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384048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 Employees by gender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3968496" y="51023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Male: _____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26694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Female: _____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3968496" y="5431536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Other / prefer not to say: _____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548640" y="5961888"/>
            <a:ext cx="6446520" cy="2414016"/>
          </a:xfrm>
          <a:prstGeom prst="roundRect">
            <a:avLst>
              <a:gd name="adj" fmla="val 303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76656" y="6071616"/>
            <a:ext cx="6217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7. If the company operates in more than one country, indicate employee distribution</a:t>
            </a:r>
            <a:endParaRPr lang="en-US" sz="9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76656" y="6345936"/>
          <a:ext cx="6190488" cy="1920240"/>
        </p:xfrm>
        <a:graphic>
          <a:graphicData uri="http://schemas.openxmlformats.org/drawingml/2006/table">
            <a:tbl>
              <a:tblPr/>
              <a:tblGrid>
                <a:gridCol w="2063496"/>
                <a:gridCol w="2063496"/>
                <a:gridCol w="2063496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Country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Employees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Evidence reference (optional)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3 and Section 4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Health and Safety + Wages and Training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3 - Health and Safety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8. Number of work-related accidents during the reporting year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676656" y="2523744"/>
            <a:ext cx="2907792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76656" y="267004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 source (optional): [] HSE register  [] HR records  [] insurance records</a:t>
            </a:r>
            <a:endParaRPr lang="en-US" sz="770" dirty="0"/>
          </a:p>
        </p:txBody>
      </p:sp>
      <p:sp>
        <p:nvSpPr>
          <p:cNvPr id="11" name="Shape 9"/>
          <p:cNvSpPr/>
          <p:nvPr/>
        </p:nvSpPr>
        <p:spPr>
          <a:xfrm>
            <a:off x="548640" y="3255264"/>
            <a:ext cx="315468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76656" y="3364992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9. Number of fatal work-related accidents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76656" y="3602736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3986784"/>
            <a:ext cx="315468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76656" y="4096512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10. Does the company have basic workplace health and safety rules or procedures?</a:t>
            </a:r>
            <a:endParaRPr lang="en-US" sz="860" dirty="0"/>
          </a:p>
        </p:txBody>
      </p:sp>
      <p:sp>
        <p:nvSpPr>
          <p:cNvPr id="16" name="Text 14"/>
          <p:cNvSpPr/>
          <p:nvPr/>
        </p:nvSpPr>
        <p:spPr>
          <a:xfrm>
            <a:off x="676656" y="44988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Yes    [] No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384048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96849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4 - Wages and Training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840480" y="2084832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11. Are all employees paid at least legal minimum wage in country of employment?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3968496" y="261518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Yes    [] No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840480" y="3273552"/>
            <a:ext cx="315468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968496" y="3383280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12. Average training hours per employee per year (approximate)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3968496" y="3694176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_____ hours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3968496" y="385876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 source (optional): [] HR training records  [] internal training log  [] estimate</a:t>
            </a:r>
            <a:endParaRPr lang="en-US" sz="770" dirty="0"/>
          </a:p>
        </p:txBody>
      </p:sp>
      <p:sp>
        <p:nvSpPr>
          <p:cNvPr id="26" name="Shape 24"/>
          <p:cNvSpPr/>
          <p:nvPr/>
        </p:nvSpPr>
        <p:spPr>
          <a:xfrm>
            <a:off x="3840480" y="4480560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590288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13. Are employees represented by unions or collective bargaining agreements?</a:t>
            </a:r>
            <a:endParaRPr lang="en-US" sz="860" dirty="0"/>
          </a:p>
        </p:txBody>
      </p:sp>
      <p:sp>
        <p:nvSpPr>
          <p:cNvPr id="28" name="Text 26"/>
          <p:cNvSpPr/>
          <p:nvPr/>
        </p:nvSpPr>
        <p:spPr>
          <a:xfrm>
            <a:off x="3968496" y="49560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Yes    [] No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175504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If yes: estimated coverage ______ %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548640" y="5724144"/>
            <a:ext cx="6446520" cy="2651760"/>
          </a:xfrm>
          <a:prstGeom prst="roundRect">
            <a:avLst>
              <a:gd name="adj" fmla="val 275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76656" y="5833872"/>
            <a:ext cx="61264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Supply-chain ready clarifications (optional but recommended)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676656" y="6053328"/>
            <a:ext cx="6163056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H&amp;S: attach or reference incident register for reporting year.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Wage compliance: reference payroll control or external payroll review.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Training hours: state source system (HRIS/LMS/manual log).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Collective bargaining: state perimeter used for coverage percentage.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Keep definitions stable year-on-year; if changed, explain why.</a:t>
            </a:r>
            <a:endParaRPr lang="en-US" sz="8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5 - Governance and Compliance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governance checks + supply-chain due diligence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6576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5 - Governance and Compliance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14. Does the company have internal rules/policies addressing corruption or bribery?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676656" y="2651760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Yes    [] No</a:t>
            </a:r>
            <a:endParaRPr lang="en-US" sz="840" dirty="0"/>
          </a:p>
        </p:txBody>
      </p:sp>
      <p:sp>
        <p:nvSpPr>
          <p:cNvPr id="10" name="Text 8"/>
          <p:cNvSpPr/>
          <p:nvPr/>
        </p:nvSpPr>
        <p:spPr>
          <a:xfrm>
            <a:off x="676656" y="2852928"/>
            <a:ext cx="2926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(If no formal policy exists, basic legal compliance is sufficient.)</a:t>
            </a:r>
            <a:endParaRPr lang="en-US" sz="760" dirty="0"/>
          </a:p>
        </p:txBody>
      </p:sp>
      <p:sp>
        <p:nvSpPr>
          <p:cNvPr id="11" name="Shape 9"/>
          <p:cNvSpPr/>
          <p:nvPr/>
        </p:nvSpPr>
        <p:spPr>
          <a:xfrm>
            <a:off x="384048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96849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15. During the reporting year, any final convictions/fines for corruption or bribery?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3968496" y="2651760"/>
            <a:ext cx="28346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No - 0 convictions / 0 fines    [] Yes</a:t>
            </a:r>
            <a:endParaRPr lang="en-US" sz="840" dirty="0"/>
          </a:p>
        </p:txBody>
      </p:sp>
      <p:sp>
        <p:nvSpPr>
          <p:cNvPr id="14" name="Text 12"/>
          <p:cNvSpPr/>
          <p:nvPr/>
        </p:nvSpPr>
        <p:spPr>
          <a:xfrm>
            <a:off x="3968496" y="28529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If yes: Convictions _____    Total fines _____</a:t>
            </a:r>
            <a:endParaRPr lang="en-US" sz="840" dirty="0"/>
          </a:p>
        </p:txBody>
      </p:sp>
      <p:sp>
        <p:nvSpPr>
          <p:cNvPr id="15" name="Shape 13"/>
          <p:cNvSpPr/>
          <p:nvPr/>
        </p:nvSpPr>
        <p:spPr>
          <a:xfrm>
            <a:off x="54864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16. Does the company comply with national labour laws regarding child labour and forced labour?</a:t>
            </a:r>
            <a:endParaRPr lang="en-US" sz="830" dirty="0"/>
          </a:p>
        </p:txBody>
      </p:sp>
      <p:sp>
        <p:nvSpPr>
          <p:cNvPr id="17" name="Text 15"/>
          <p:cNvSpPr/>
          <p:nvPr/>
        </p:nvSpPr>
        <p:spPr>
          <a:xfrm>
            <a:off x="676656" y="4059936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Yes    [] No</a:t>
            </a:r>
            <a:endParaRPr lang="en-US" sz="840" dirty="0"/>
          </a:p>
        </p:txBody>
      </p:sp>
      <p:sp>
        <p:nvSpPr>
          <p:cNvPr id="18" name="Text 16"/>
          <p:cNvSpPr/>
          <p:nvPr/>
        </p:nvSpPr>
        <p:spPr>
          <a:xfrm>
            <a:off x="676656" y="4261104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(Compliance with national legislation is considered sufficient for SMEs.)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84048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17. Who is responsible for environmental or sustainability matters in the company?</a:t>
            </a:r>
            <a:endParaRPr lang="en-US" sz="830" dirty="0"/>
          </a:p>
        </p:txBody>
      </p:sp>
      <p:sp>
        <p:nvSpPr>
          <p:cNvPr id="21" name="Text 19"/>
          <p:cNvSpPr/>
          <p:nvPr/>
        </p:nvSpPr>
        <p:spPr>
          <a:xfrm>
            <a:off x="3968496" y="4041648"/>
            <a:ext cx="29260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Owner / Director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Operations manager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Not formally assigned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5102352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5212080"/>
            <a:ext cx="61264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18. Does the company commit to comply with applicable environmental and labour laws?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676656" y="55595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Yes    [] No</a:t>
            </a:r>
            <a:endParaRPr lang="en-US" sz="840" dirty="0"/>
          </a:p>
        </p:txBody>
      </p:sp>
      <p:sp>
        <p:nvSpPr>
          <p:cNvPr id="25" name="Shape 23"/>
          <p:cNvSpPr/>
          <p:nvPr/>
        </p:nvSpPr>
        <p:spPr>
          <a:xfrm>
            <a:off x="548640" y="6236208"/>
            <a:ext cx="6446520" cy="2139696"/>
          </a:xfrm>
          <a:prstGeom prst="roundRect">
            <a:avLst>
              <a:gd name="adj" fmla="val 341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634593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4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Supply-chain ready guidance (recommended)</a:t>
            </a:r>
            <a:endParaRPr lang="en-US" sz="940" dirty="0"/>
          </a:p>
        </p:txBody>
      </p:sp>
      <p:sp>
        <p:nvSpPr>
          <p:cNvPr id="27" name="Text 25"/>
          <p:cNvSpPr/>
          <p:nvPr/>
        </p:nvSpPr>
        <p:spPr>
          <a:xfrm>
            <a:off x="676656" y="6565392"/>
            <a:ext cx="6163056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Keep answers factual and linked to internal records.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For any 'No', add a short remediation action and target date.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Use the same reporting perimeter and year across all disclosures.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Keep legal and HR references available for buyer review.</a:t>
            </a:r>
            <a:endParaRPr lang="en-US" sz="8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Management Confirmation and Submission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Final sign-off and supporting package details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1847088"/>
          </a:xfrm>
          <a:prstGeom prst="roundRect">
            <a:avLst>
              <a:gd name="adj" fmla="val 396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Management confirmation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2029968"/>
            <a:ext cx="6126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company confirms that the information provided in this disclosure is based on internal records available at the time of reporting.</a:t>
            </a:r>
            <a:endParaRPr lang="en-US" sz="880" dirty="0"/>
          </a:p>
        </p:txBody>
      </p:sp>
      <p:sp>
        <p:nvSpPr>
          <p:cNvPr id="8" name="Text 6"/>
          <p:cNvSpPr/>
          <p:nvPr/>
        </p:nvSpPr>
        <p:spPr>
          <a:xfrm>
            <a:off x="676656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Name: ______________________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2834640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Position: ______________________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4983480" y="2450592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Date: ______________________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676656" y="272491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Signature: ______________________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548640" y="3730752"/>
            <a:ext cx="6446520" cy="1627632"/>
          </a:xfrm>
          <a:prstGeom prst="roundRect">
            <a:avLst>
              <a:gd name="adj" fmla="val 4494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76656" y="3840480"/>
            <a:ext cx="914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Note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76656" y="4041648"/>
            <a:ext cx="6163056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disclosure follows the simplified SME sustainability disclosure approach aligned with the VSME Basic framework.</a:t>
            </a:r>
            <a:endParaRPr lang="en-US" sz="860" dirty="0"/>
          </a:p>
          <a:p>
            <a:pPr indent="0" marL="0">
              <a:buNone/>
            </a:pPr>
            <a:endParaRPr lang="en-US" sz="860" dirty="0"/>
          </a:p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document is intended as an SME ESG disclosure and is not presented as a full CSRD / ESRS report.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548640" y="5522976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5632704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Optional buyer-facing fields (recommended)</a:t>
            </a:r>
            <a:endParaRPr lang="en-US" sz="920" dirty="0"/>
          </a:p>
        </p:txBody>
      </p:sp>
      <p:sp>
        <p:nvSpPr>
          <p:cNvPr id="17" name="Text 15"/>
          <p:cNvSpPr/>
          <p:nvPr/>
        </p:nvSpPr>
        <p:spPr>
          <a:xfrm>
            <a:off x="676656" y="5907024"/>
            <a:ext cx="6144768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Supplier code: ______    Customer: ______    Completed by: ______    Review date: ______</a:t>
            </a:r>
            <a:endParaRPr lang="en-US" sz="840" dirty="0"/>
          </a:p>
        </p:txBody>
      </p:sp>
      <p:sp>
        <p:nvSpPr>
          <p:cNvPr id="18" name="Shape 16"/>
          <p:cNvSpPr/>
          <p:nvPr/>
        </p:nvSpPr>
        <p:spPr>
          <a:xfrm>
            <a:off x="548640" y="6675120"/>
            <a:ext cx="6446520" cy="1700784"/>
          </a:xfrm>
          <a:prstGeom prst="roundRect">
            <a:avLst>
              <a:gd name="adj" fmla="val 4301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6784848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Submission package checklist (optional)</a:t>
            </a:r>
            <a:endParaRPr lang="en-US" sz="920" dirty="0"/>
          </a:p>
        </p:txBody>
      </p:sp>
      <p:sp>
        <p:nvSpPr>
          <p:cNvPr id="20" name="Text 18"/>
          <p:cNvSpPr/>
          <p:nvPr/>
        </p:nvSpPr>
        <p:spPr>
          <a:xfrm>
            <a:off x="676656" y="7004304"/>
            <a:ext cx="6144768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Evidence folder/reference: _______________________________________________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Payroll extract or HR report (for Q4)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HSE / incident register (for Q8)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Training source report or estimate note (for Q12)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Legal / compliance reference (for Q14-Q18)</a:t>
            </a:r>
            <a:endParaRPr lang="en-US" sz="8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EnvironmentalReport.eu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ESG Disclosure Package Template</dc:title>
  <dc:subject>SME ESG Disclosure Package (VSME Basic-aligned)</dc:subject>
  <dc:creator>EnvironmentalReport.eu</dc:creator>
  <cp:lastModifiedBy>EnvironmentalReport.eu</cp:lastModifiedBy>
  <cp:revision>1</cp:revision>
  <dcterms:created xsi:type="dcterms:W3CDTF">2026-03-16T14:39:21Z</dcterms:created>
  <dcterms:modified xsi:type="dcterms:W3CDTF">2026-03-16T14:39:21Z</dcterms:modified>
</cp:coreProperties>
</file>